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2" r:id="rId3"/>
    <p:sldId id="293" r:id="rId4"/>
    <p:sldId id="291" r:id="rId5"/>
    <p:sldId id="257" r:id="rId6"/>
    <p:sldId id="258" r:id="rId7"/>
    <p:sldId id="259" r:id="rId8"/>
    <p:sldId id="260" r:id="rId9"/>
    <p:sldId id="282" r:id="rId10"/>
    <p:sldId id="262" r:id="rId11"/>
    <p:sldId id="261" r:id="rId12"/>
    <p:sldId id="294" r:id="rId13"/>
    <p:sldId id="283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292" r:id="rId39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CCECFF"/>
    <a:srgbClr val="FFCCFF"/>
    <a:srgbClr val="CCFF66"/>
    <a:srgbClr val="FFFF99"/>
    <a:srgbClr val="FF993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9800"/>
            <a:ext cx="853244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</a:t>
            </a:r>
            <a:r>
              <a:rPr lang="en-US" altLang="th-TH" sz="3200" b="1" dirty="0" smtClean="0"/>
              <a:t>3 </a:t>
            </a:r>
            <a:r>
              <a:rPr lang="en-US" altLang="th-TH" sz="3200" b="1" dirty="0" smtClean="0"/>
              <a:t>: </a:t>
            </a:r>
            <a:r>
              <a:rPr lang="th-TH" altLang="th-TH" sz="3200" b="1" dirty="0" smtClean="0"/>
              <a:t>Software </a:t>
            </a:r>
            <a:r>
              <a:rPr lang="en-US" altLang="th-TH" sz="3200" b="1" dirty="0" smtClean="0"/>
              <a:t>Process and Other Model</a:t>
            </a:r>
            <a:r>
              <a:rPr lang="en-US" altLang="th-TH" sz="3200" b="1" dirty="0"/>
              <a:t>s</a:t>
            </a:r>
            <a:r>
              <a:rPr lang="th-TH" altLang="th-TH" sz="3200" b="1" dirty="0" smtClean="0"/>
              <a:t> </a:t>
            </a:r>
            <a:endParaRPr lang="th-TH" altLang="th-TH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8458200" cy="1143000"/>
          </a:xfrm>
          <a:noFill/>
          <a:ln/>
        </p:spPr>
        <p:txBody>
          <a:bodyPr/>
          <a:lstStyle/>
          <a:p>
            <a:r>
              <a:rPr lang="en-US" sz="3200" dirty="0"/>
              <a:t>The following are rules and interpretations for correct data flow diagrams:</a:t>
            </a:r>
            <a:endParaRPr lang="th-TH" altLang="th-TH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8134672" cy="4114800"/>
          </a:xfrm>
          <a:noFill/>
          <a:ln/>
        </p:spPr>
        <p:txBody>
          <a:bodyPr/>
          <a:lstStyle/>
          <a:p>
            <a:pPr marL="0" indent="0" algn="thaiDist">
              <a:buNone/>
            </a:pPr>
            <a:r>
              <a:rPr lang="en-US" sz="2600" b="0" dirty="0" smtClean="0"/>
              <a:t>1. Boxes </a:t>
            </a:r>
            <a:r>
              <a:rPr lang="en-US" sz="2600" b="0" dirty="0"/>
              <a:t>are processes and must be verb phrases.</a:t>
            </a:r>
          </a:p>
          <a:p>
            <a:pPr marL="0" indent="0" algn="thaiDist">
              <a:buNone/>
            </a:pPr>
            <a:r>
              <a:rPr lang="en-US" sz="2600" b="0" dirty="0"/>
              <a:t>2. Arcs represent data and must be labeled with noun phrases.</a:t>
            </a:r>
          </a:p>
          <a:p>
            <a:pPr marL="0" indent="0" algn="thaiDist">
              <a:buNone/>
            </a:pPr>
            <a:r>
              <a:rPr lang="en-US" sz="2600" b="0" dirty="0"/>
              <a:t>3. Control is not shown. Some sequencing may be inferred from the ordering.</a:t>
            </a:r>
          </a:p>
          <a:p>
            <a:pPr marL="0" indent="0" algn="thaiDist">
              <a:buNone/>
            </a:pPr>
            <a:r>
              <a:rPr lang="en-US" sz="2600" b="0" dirty="0"/>
              <a:t>4. A process may be a one-time activity, or it may imply a continuous</a:t>
            </a:r>
          </a:p>
          <a:p>
            <a:pPr marL="0" indent="0" algn="thaiDist">
              <a:buNone/>
            </a:pPr>
            <a:r>
              <a:rPr lang="en-US" sz="2600" b="0" dirty="0"/>
              <a:t>processing.</a:t>
            </a:r>
          </a:p>
          <a:p>
            <a:pPr marL="0" indent="0" algn="thaiDist">
              <a:buNone/>
            </a:pPr>
            <a:r>
              <a:rPr lang="en-US" sz="2600" b="0" dirty="0"/>
              <a:t>5. Two arcs coming out a </a:t>
            </a:r>
            <a:r>
              <a:rPr lang="en-US" sz="2600" b="0" dirty="0" smtClean="0"/>
              <a:t>box may </a:t>
            </a:r>
            <a:r>
              <a:rPr lang="en-US" sz="2600" b="0" dirty="0"/>
              <a:t>indicate that both outputs are </a:t>
            </a:r>
            <a:r>
              <a:rPr lang="en-US" sz="2600" b="0" dirty="0" smtClean="0"/>
              <a:t>produced or </a:t>
            </a:r>
            <a:r>
              <a:rPr lang="en-US" sz="2600" b="0" dirty="0"/>
              <a:t>that one or the other is produced.</a:t>
            </a:r>
            <a:endParaRPr lang="th-TH" altLang="th-TH" sz="2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Fig. 2-3 </a:t>
            </a:r>
            <a:r>
              <a:rPr lang="en-US" b="0" dirty="0"/>
              <a:t>Data flow for unit testing</a:t>
            </a:r>
            <a:r>
              <a:rPr lang="en-US" b="0" dirty="0" smtClean="0"/>
              <a:t> </a:t>
            </a:r>
            <a:endParaRPr lang="th-TH" altLang="th-TH" dirty="0" smtClean="0"/>
          </a:p>
          <a:p>
            <a:pPr marL="0" indent="0" algn="ctr">
              <a:buFontTx/>
              <a:buNone/>
            </a:pPr>
            <a:endParaRPr lang="th-TH" alt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590799"/>
            <a:ext cx="7625378" cy="227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Example-4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Fig. 2-4 </a:t>
            </a:r>
            <a:r>
              <a:rPr lang="en-US" b="0" dirty="0"/>
              <a:t>The calculation of the mathematical formula</a:t>
            </a:r>
            <a:r>
              <a:rPr lang="en-US" b="0" dirty="0" smtClean="0"/>
              <a:t> </a:t>
            </a:r>
            <a:endParaRPr lang="th-TH" altLang="th-TH" dirty="0" smtClean="0"/>
          </a:p>
          <a:p>
            <a:pPr marL="0" indent="0" algn="ctr">
              <a:buFontTx/>
              <a:buNone/>
            </a:pPr>
            <a:endParaRPr lang="th-TH" alt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2405063"/>
            <a:ext cx="6448966" cy="24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75700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Petri Net Models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The </a:t>
            </a:r>
            <a:r>
              <a:rPr lang="en-US" b="0" dirty="0"/>
              <a:t>basic petri net model consists of condition nodes, arcs, event nodes, </a:t>
            </a:r>
            <a:r>
              <a:rPr lang="en-US" b="0" dirty="0" smtClean="0"/>
              <a:t>and tokens</a:t>
            </a:r>
            <a:r>
              <a:rPr lang="en-US" b="0" dirty="0"/>
              <a:t>. If the input condition nodes for an event node all have tokens, </a:t>
            </a:r>
            <a:r>
              <a:rPr lang="en-US" b="0" dirty="0" smtClean="0"/>
              <a:t>then the </a:t>
            </a:r>
            <a:r>
              <a:rPr lang="en-US" b="0" dirty="0"/>
              <a:t>event can fire, the tokens are removed from the input nodes, and </a:t>
            </a:r>
            <a:r>
              <a:rPr lang="en-US" b="0" dirty="0" smtClean="0"/>
              <a:t>tokens are </a:t>
            </a:r>
            <a:r>
              <a:rPr lang="en-US" b="0" dirty="0"/>
              <a:t>placed on all of the output nodes of the firing position. The condition nodes</a:t>
            </a:r>
          </a:p>
          <a:p>
            <a:pPr marL="0" indent="0" algn="thaiDist">
              <a:buNone/>
            </a:pPr>
            <a:r>
              <a:rPr lang="en-US" b="0" dirty="0"/>
              <a:t>are usually represented by circles and the event nodes by horizontal lines </a:t>
            </a:r>
            <a:r>
              <a:rPr lang="en-US" b="0" dirty="0" smtClean="0"/>
              <a:t>or rectangles</a:t>
            </a:r>
            <a:r>
              <a:rPr lang="en-US" b="0" dirty="0"/>
              <a:t>.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Example-5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Fig. 2-5 </a:t>
            </a:r>
            <a:r>
              <a:rPr lang="en-US" b="0" dirty="0"/>
              <a:t>Petri net model</a:t>
            </a:r>
            <a:r>
              <a:rPr lang="en-US" b="0" dirty="0" smtClean="0"/>
              <a:t> </a:t>
            </a:r>
            <a:endParaRPr lang="th-TH" altLang="th-TH" dirty="0" smtClean="0"/>
          </a:p>
          <a:p>
            <a:pPr marL="0" indent="0" algn="ctr">
              <a:buFontTx/>
              <a:buNone/>
            </a:pPr>
            <a:endParaRPr lang="th-TH" alt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7" y="1690688"/>
            <a:ext cx="7647709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9114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</a:t>
            </a:r>
            <a:r>
              <a:rPr lang="en-US" dirty="0"/>
              <a:t>Object Models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</a:t>
            </a:r>
            <a:r>
              <a:rPr lang="en-US" b="0" dirty="0"/>
              <a:t>Object models represent entities and relationships between entities. Each </a:t>
            </a:r>
            <a:r>
              <a:rPr lang="en-US" b="0" dirty="0" smtClean="0"/>
              <a:t>box represents </a:t>
            </a:r>
            <a:r>
              <a:rPr lang="en-US" b="0" dirty="0"/>
              <a:t>a type of object, and the name, attributes, and the methods of the object</a:t>
            </a:r>
          </a:p>
          <a:p>
            <a:pPr marL="0" indent="0" algn="thaiDist">
              <a:buNone/>
            </a:pPr>
            <a:r>
              <a:rPr lang="en-US" b="0" dirty="0"/>
              <a:t>are listed inside the box. The top section of the box is for the name of the </a:t>
            </a:r>
            <a:r>
              <a:rPr lang="en-US" b="0" dirty="0" smtClean="0"/>
              <a:t>object, the </a:t>
            </a:r>
            <a:r>
              <a:rPr lang="en-US" b="0" dirty="0"/>
              <a:t>second section is for the attributes, and the bottom section is for the methods.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40687791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Example-6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Fig. 2-6 </a:t>
            </a:r>
            <a:r>
              <a:rPr lang="en-US" b="0" dirty="0"/>
              <a:t>Object model of simple </a:t>
            </a:r>
            <a:r>
              <a:rPr lang="en-US" b="0" dirty="0" smtClean="0"/>
              <a:t>library </a:t>
            </a:r>
            <a:endParaRPr lang="th-TH" altLang="th-TH" dirty="0" smtClean="0"/>
          </a:p>
          <a:p>
            <a:pPr marL="0" indent="0" algn="ctr">
              <a:buFontTx/>
              <a:buNone/>
            </a:pPr>
            <a:endParaRPr lang="th-TH" alt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766888"/>
            <a:ext cx="484822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0191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Example-7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2-7 </a:t>
            </a:r>
            <a:r>
              <a:rPr lang="en-US" b="0" dirty="0"/>
              <a:t>Family-tree object model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676" y="1915321"/>
            <a:ext cx="5539636" cy="3241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6202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2.4.1 EXISTENCE </a:t>
            </a:r>
            <a:r>
              <a:rPr lang="en-US" sz="2800" dirty="0" smtClean="0"/>
              <a:t>DEPENDENCY</a:t>
            </a:r>
            <a:endParaRPr lang="th-TH" altLang="th-TH" sz="28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      Existence </a:t>
            </a:r>
            <a:r>
              <a:rPr lang="en-US" b="0" dirty="0"/>
              <a:t>dependency relationships are defined</a:t>
            </a:r>
          </a:p>
          <a:p>
            <a:pPr marL="0" indent="0" algn="thaiDist">
              <a:buNone/>
            </a:pPr>
            <a:r>
              <a:rPr lang="en-US" b="0" dirty="0"/>
              <a:t>as follows: A class (parent) can be associated with a lower class (child) if the </a:t>
            </a:r>
            <a:r>
              <a:rPr lang="en-US" b="0" dirty="0" smtClean="0"/>
              <a:t>lower (child</a:t>
            </a:r>
            <a:r>
              <a:rPr lang="en-US" b="0" dirty="0"/>
              <a:t>) class only exists when the upper (parent) class exists and each instance of </a:t>
            </a:r>
            <a:r>
              <a:rPr lang="en-US" b="0" dirty="0" smtClean="0"/>
              <a:t>the lower </a:t>
            </a:r>
            <a:r>
              <a:rPr lang="en-US" b="0" dirty="0"/>
              <a:t>(child) class is associated with exactly one instance of the upper (parent) </a:t>
            </a:r>
            <a:r>
              <a:rPr lang="en-US" b="0" dirty="0" smtClean="0"/>
              <a:t>class. This </a:t>
            </a:r>
            <a:r>
              <a:rPr lang="en-US" b="0" dirty="0"/>
              <a:t>relationship and inheritance can be used to represent any problem domain.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3263668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Example-8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911564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2-8 </a:t>
            </a:r>
            <a:r>
              <a:rPr lang="en-US" b="0" dirty="0"/>
              <a:t>Library object model using ED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650670"/>
            <a:ext cx="4848225" cy="429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9577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/>
              <a:t>Outline of this presentation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 dirty="0" smtClean="0"/>
              <a:t>The </a:t>
            </a:r>
            <a:r>
              <a:rPr lang="th-TH" altLang="th-TH" dirty="0" smtClean="0"/>
              <a:t>Software </a:t>
            </a:r>
            <a:r>
              <a:rPr lang="th-TH" altLang="th-TH" dirty="0"/>
              <a:t>Process </a:t>
            </a:r>
            <a:r>
              <a:rPr lang="en-US" altLang="th-TH" dirty="0" smtClean="0"/>
              <a:t>Model</a:t>
            </a:r>
            <a:endParaRPr lang="th-TH" altLang="th-TH" dirty="0"/>
          </a:p>
          <a:p>
            <a:r>
              <a:rPr lang="en-US" altLang="th-TH" dirty="0" smtClean="0"/>
              <a:t>Data Flow</a:t>
            </a:r>
            <a:r>
              <a:rPr lang="th-TH" altLang="th-TH" dirty="0" smtClean="0"/>
              <a:t> D</a:t>
            </a:r>
            <a:r>
              <a:rPr lang="en-US" altLang="th-TH" dirty="0" err="1" smtClean="0"/>
              <a:t>iagrams</a:t>
            </a:r>
            <a:endParaRPr lang="th-TH" altLang="th-TH" dirty="0"/>
          </a:p>
          <a:p>
            <a:r>
              <a:rPr lang="en-US" altLang="th-TH" dirty="0" smtClean="0"/>
              <a:t>Petri Net </a:t>
            </a:r>
            <a:r>
              <a:rPr lang="th-TH" altLang="th-TH" dirty="0" smtClean="0"/>
              <a:t>Models</a:t>
            </a:r>
            <a:endParaRPr lang="th-TH" altLang="th-TH" dirty="0"/>
          </a:p>
          <a:p>
            <a:r>
              <a:rPr lang="en-US" altLang="th-TH" dirty="0" smtClean="0"/>
              <a:t>Object </a:t>
            </a:r>
            <a:r>
              <a:rPr lang="th-TH" altLang="th-TH" dirty="0" smtClean="0"/>
              <a:t>Models</a:t>
            </a:r>
            <a:endParaRPr lang="th-TH" altLang="th-TH" dirty="0"/>
          </a:p>
          <a:p>
            <a:r>
              <a:rPr lang="en-US" altLang="th-TH" dirty="0" smtClean="0"/>
              <a:t>Use Case Diagrams</a:t>
            </a:r>
          </a:p>
          <a:p>
            <a:r>
              <a:rPr lang="en-US" altLang="th-TH" dirty="0" smtClean="0"/>
              <a:t>Scenarios</a:t>
            </a:r>
            <a:endParaRPr lang="th-TH" altLang="th-TH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82764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600" dirty="0" err="1"/>
              <a:t>Reference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to</a:t>
            </a:r>
            <a:r>
              <a:rPr lang="th-TH" altLang="th-TH" sz="1600" dirty="0"/>
              <a:t> </a:t>
            </a:r>
            <a:r>
              <a:rPr lang="th-TH" altLang="th-TH" sz="1600" dirty="0" err="1"/>
              <a:t>Chapter</a:t>
            </a:r>
            <a:r>
              <a:rPr lang="th-TH" altLang="th-TH" sz="1600" dirty="0"/>
              <a:t> </a:t>
            </a:r>
            <a:r>
              <a:rPr lang="th-TH" altLang="th-TH" sz="1600" dirty="0" smtClean="0"/>
              <a:t>1 </a:t>
            </a:r>
            <a:r>
              <a:rPr lang="th-TH" altLang="th-TH" sz="1600" dirty="0" err="1"/>
              <a:t>of</a:t>
            </a:r>
            <a:r>
              <a:rPr lang="th-TH" altLang="th-TH" sz="1600" dirty="0"/>
              <a:t> “</a:t>
            </a:r>
            <a:r>
              <a:rPr lang="th-TH" altLang="th-TH" sz="1600" dirty="0" err="1"/>
              <a:t>Software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Engineering</a:t>
            </a:r>
            <a:r>
              <a:rPr lang="th-TH" altLang="th-TH" sz="1600" dirty="0"/>
              <a:t> </a:t>
            </a:r>
            <a:r>
              <a:rPr lang="th-TH" altLang="th-TH" sz="1600" dirty="0" err="1"/>
              <a:t>with</a:t>
            </a:r>
            <a:r>
              <a:rPr lang="th-TH" altLang="th-TH" sz="1600" dirty="0"/>
              <a:t> </a:t>
            </a:r>
            <a:r>
              <a:rPr lang="en-US" altLang="th-TH" sz="1600" dirty="0" err="1" smtClean="0"/>
              <a:t>Schaum’s</a:t>
            </a:r>
            <a:r>
              <a:rPr lang="en-US" altLang="th-TH" sz="1600" dirty="0" smtClean="0"/>
              <a:t> Out Line</a:t>
            </a:r>
            <a:r>
              <a:rPr lang="th-TH" altLang="th-TH" sz="1600" dirty="0" smtClean="0"/>
              <a:t>”, </a:t>
            </a:r>
            <a:r>
              <a:rPr lang="th-TH" altLang="th-TH" sz="1600" dirty="0" err="1" smtClean="0"/>
              <a:t>McGraw</a:t>
            </a:r>
            <a:r>
              <a:rPr lang="th-TH" altLang="th-TH" sz="1600" dirty="0" smtClean="0"/>
              <a:t>-</a:t>
            </a:r>
            <a:r>
              <a:rPr lang="th-TH" altLang="th-TH" sz="1600" dirty="0" err="1" smtClean="0"/>
              <a:t>Hill</a:t>
            </a:r>
            <a:r>
              <a:rPr lang="th-TH" altLang="th-TH" sz="1600" dirty="0"/>
              <a:t>, </a:t>
            </a:r>
            <a:r>
              <a:rPr lang="th-TH" altLang="th-TH" sz="1600" dirty="0" smtClean="0"/>
              <a:t>2002.</a:t>
            </a:r>
            <a:endParaRPr lang="th-TH" altLang="th-TH" sz="1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2.4.2 </a:t>
            </a:r>
            <a:r>
              <a:rPr lang="en-US" sz="2400" dirty="0"/>
              <a:t>INSTANCE DIAGRAMS</a:t>
            </a:r>
            <a:endParaRPr lang="th-TH" altLang="th-TH" sz="28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      </a:t>
            </a:r>
            <a:r>
              <a:rPr lang="en-US" b="0" dirty="0"/>
              <a:t>Object diagrams represent types of objects. Thus, a </a:t>
            </a:r>
            <a:r>
              <a:rPr lang="en-US" b="0" dirty="0" err="1"/>
              <a:t>boxlabeled</a:t>
            </a:r>
            <a:r>
              <a:rPr lang="en-US" b="0" dirty="0"/>
              <a:t> ‘‘</a:t>
            </a:r>
            <a:r>
              <a:rPr lang="en-US" b="0" dirty="0" err="1"/>
              <a:t>car’</a:t>
            </a:r>
            <a:r>
              <a:rPr lang="en-US" b="0" dirty="0" err="1" smtClean="0"/>
              <a:t>’represents</a:t>
            </a:r>
            <a:r>
              <a:rPr lang="en-US" b="0" dirty="0" smtClean="0"/>
              <a:t> </a:t>
            </a:r>
            <a:r>
              <a:rPr lang="en-US" b="0" dirty="0"/>
              <a:t>the attributes and functions of all cars. Sometimes the </a:t>
            </a:r>
            <a:r>
              <a:rPr lang="en-US" b="0" dirty="0" smtClean="0"/>
              <a:t>relationships between </a:t>
            </a:r>
            <a:r>
              <a:rPr lang="en-US" b="0" dirty="0"/>
              <a:t>instances of objects are not very clear in an object diagram. </a:t>
            </a:r>
            <a:r>
              <a:rPr lang="en-US" b="0" dirty="0" smtClean="0"/>
              <a:t>An instance </a:t>
            </a:r>
            <a:r>
              <a:rPr lang="en-US" b="0" dirty="0"/>
              <a:t>diagram shows example instances of objects and may clarify </a:t>
            </a:r>
            <a:r>
              <a:rPr lang="en-US" b="0" dirty="0" smtClean="0"/>
              <a:t>the relationships</a:t>
            </a:r>
            <a:r>
              <a:rPr lang="en-US" b="0" dirty="0"/>
              <a:t>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1753631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Example-9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911564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2-9 </a:t>
            </a:r>
            <a:r>
              <a:rPr lang="en-US" b="0" dirty="0"/>
              <a:t>Instance diagram of Fred’s family </a:t>
            </a:r>
            <a:r>
              <a:rPr lang="en-US" b="0" dirty="0" smtClean="0"/>
              <a:t>tree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774"/>
            <a:ext cx="6192688" cy="403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0406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Use Case Diagrams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</a:t>
            </a:r>
            <a:r>
              <a:rPr lang="en-US" b="0" dirty="0"/>
              <a:t>A use case diagram is part of the UML set of diagrams. It shows the </a:t>
            </a:r>
            <a:r>
              <a:rPr lang="en-US" b="0" dirty="0" smtClean="0"/>
              <a:t>important actors </a:t>
            </a:r>
            <a:r>
              <a:rPr lang="en-US" b="0" dirty="0"/>
              <a:t>and functionality of a system. Actors are represented by stick figures </a:t>
            </a:r>
            <a:r>
              <a:rPr lang="en-US" b="0" dirty="0" smtClean="0"/>
              <a:t>and functions </a:t>
            </a:r>
            <a:r>
              <a:rPr lang="en-US" b="0" dirty="0"/>
              <a:t>by ovals. Actors are associated with functions they can perform.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26604255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Example-10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911564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2-10 </a:t>
            </a:r>
            <a:r>
              <a:rPr lang="en-US" b="0" dirty="0"/>
              <a:t>Use case for simple library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90688"/>
            <a:ext cx="6264696" cy="39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2590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2.6 Scenarios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</a:t>
            </a:r>
            <a:r>
              <a:rPr lang="en-US" b="0" dirty="0"/>
              <a:t>A scenario is a description of one sequence of actions that could occur in </a:t>
            </a:r>
            <a:r>
              <a:rPr lang="en-US" b="0" dirty="0" smtClean="0"/>
              <a:t>this problem </a:t>
            </a:r>
            <a:r>
              <a:rPr lang="en-US" b="0" dirty="0"/>
              <a:t>domain.</a:t>
            </a:r>
          </a:p>
          <a:p>
            <a:pPr marL="0" indent="0" algn="thaiDist">
              <a:buNone/>
            </a:pPr>
            <a:r>
              <a:rPr lang="en-US" b="0" dirty="0"/>
              <a:t>EXAMPLE 2.11</a:t>
            </a:r>
          </a:p>
          <a:p>
            <a:pPr marL="0" indent="0" algn="thaiDist">
              <a:buNone/>
            </a:pPr>
            <a:r>
              <a:rPr lang="en-US" b="0" dirty="0"/>
              <a:t>Write a scenario for the library </a:t>
            </a:r>
            <a:r>
              <a:rPr lang="en-US" b="0" dirty="0" smtClean="0"/>
              <a:t>problem. Fred</a:t>
            </a:r>
            <a:r>
              <a:rPr lang="en-US" b="0" dirty="0"/>
              <a:t>, a patron, goes to the library and checks out a book. Two months later, </a:t>
            </a:r>
            <a:r>
              <a:rPr lang="en-US" b="0" dirty="0" smtClean="0"/>
              <a:t>he brings </a:t>
            </a:r>
            <a:r>
              <a:rPr lang="en-US" b="0" dirty="0"/>
              <a:t>the overdue library </a:t>
            </a:r>
            <a:r>
              <a:rPr lang="en-US" b="0" dirty="0" smtClean="0"/>
              <a:t>book back to </a:t>
            </a:r>
            <a:r>
              <a:rPr lang="en-US" b="0" dirty="0"/>
              <a:t>the library.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12664228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2.7 </a:t>
            </a:r>
            <a:r>
              <a:rPr lang="en-US" dirty="0"/>
              <a:t>Sequence </a:t>
            </a:r>
            <a:r>
              <a:rPr lang="en-US" dirty="0" smtClean="0"/>
              <a:t>Diagrams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</a:t>
            </a:r>
            <a:r>
              <a:rPr lang="en-US" b="0" dirty="0"/>
              <a:t>A sequence diagram is part of the UML set of diagrams. The diagram has </a:t>
            </a:r>
            <a:r>
              <a:rPr lang="en-US" b="0" dirty="0" smtClean="0"/>
              <a:t>vertical lines</a:t>
            </a:r>
            <a:r>
              <a:rPr lang="en-US" b="0" dirty="0"/>
              <a:t>, which represent instances of classes. Each vertical line is labeled at the </a:t>
            </a:r>
            <a:r>
              <a:rPr lang="en-US" b="0" dirty="0" smtClean="0"/>
              <a:t>top with </a:t>
            </a:r>
            <a:r>
              <a:rPr lang="en-US" b="0" dirty="0"/>
              <a:t>the class name followed by a colon followed by the instance name.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8419796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Example-11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911564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2-11 </a:t>
            </a:r>
            <a:r>
              <a:rPr lang="en-US" b="0" dirty="0"/>
              <a:t>Sequence diagram for checkout </a:t>
            </a:r>
            <a:r>
              <a:rPr lang="en-US" b="0" dirty="0" smtClean="0"/>
              <a:t>scenario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462" y="2014538"/>
            <a:ext cx="5745850" cy="366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830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2.8 </a:t>
            </a:r>
            <a:r>
              <a:rPr lang="en-US" dirty="0"/>
              <a:t>Hierarchy Diagrams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</a:t>
            </a:r>
            <a:r>
              <a:rPr lang="en-US" b="0" dirty="0"/>
              <a:t>A hierarchy diagram shows the calling structure of a system. Each </a:t>
            </a:r>
            <a:r>
              <a:rPr lang="en-US" b="0" dirty="0" err="1"/>
              <a:t>boxrepresents</a:t>
            </a:r>
            <a:r>
              <a:rPr lang="en-US" b="0" dirty="0"/>
              <a:t> a</a:t>
            </a:r>
          </a:p>
          <a:p>
            <a:pPr marL="0" indent="0" algn="thaiDist">
              <a:buNone/>
            </a:pPr>
            <a:r>
              <a:rPr lang="en-US" b="0" dirty="0"/>
              <a:t>function. A line is drawn from one function to another function if the first </a:t>
            </a:r>
            <a:r>
              <a:rPr lang="en-US" b="0" dirty="0" smtClean="0"/>
              <a:t>function can </a:t>
            </a:r>
            <a:r>
              <a:rPr lang="en-US" b="0" dirty="0"/>
              <a:t>call the second function. All possible calls are </a:t>
            </a:r>
            <a:r>
              <a:rPr lang="en-US" b="0" dirty="0" smtClean="0"/>
              <a:t>shown. It </a:t>
            </a:r>
            <a:r>
              <a:rPr lang="en-US" b="0" dirty="0"/>
              <a:t>is not one of the UML set of diagrams and is often not used in </a:t>
            </a:r>
            <a:r>
              <a:rPr lang="en-US" b="0" dirty="0" err="1" smtClean="0"/>
              <a:t>objectoriented</a:t>
            </a:r>
            <a:r>
              <a:rPr lang="en-US" b="0" dirty="0" smtClean="0"/>
              <a:t> development</a:t>
            </a:r>
            <a:r>
              <a:rPr lang="en-US" b="0" dirty="0"/>
              <a:t>. However, it can be a very useful diagram to </a:t>
            </a:r>
            <a:r>
              <a:rPr lang="en-US" b="0" dirty="0" smtClean="0"/>
              <a:t>understand the </a:t>
            </a:r>
            <a:r>
              <a:rPr lang="en-US" b="0" dirty="0"/>
              <a:t>dynamic structure of a system.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7272144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Example-12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911564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2-12 </a:t>
            </a:r>
            <a:r>
              <a:rPr lang="en-US" b="0" dirty="0"/>
              <a:t>Hierarchy diagram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61" y="1808796"/>
            <a:ext cx="5216935" cy="406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6760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2.9 </a:t>
            </a:r>
            <a:r>
              <a:rPr lang="en-US" dirty="0"/>
              <a:t>Control Flow </a:t>
            </a:r>
            <a:r>
              <a:rPr lang="en-US" dirty="0" smtClean="0"/>
              <a:t>Graphs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609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</a:t>
            </a:r>
            <a:r>
              <a:rPr lang="en-US" b="0" dirty="0"/>
              <a:t>A control flow graph (CFG) shows the control structure of code. Each node (</a:t>
            </a:r>
            <a:r>
              <a:rPr lang="en-US" b="0" dirty="0" smtClean="0"/>
              <a:t>circle) represents </a:t>
            </a:r>
            <a:r>
              <a:rPr lang="en-US" b="0" dirty="0"/>
              <a:t>a block of code that has only one way through the code. That is, there </a:t>
            </a:r>
            <a:r>
              <a:rPr lang="en-US" b="0" dirty="0" smtClean="0"/>
              <a:t>is one </a:t>
            </a:r>
            <a:r>
              <a:rPr lang="en-US" b="0" dirty="0"/>
              <a:t>entrance at the beginning of the block and one exit at the end. If any </a:t>
            </a:r>
            <a:r>
              <a:rPr lang="en-US" b="0" dirty="0" smtClean="0"/>
              <a:t>statement in </a:t>
            </a:r>
            <a:r>
              <a:rPr lang="en-US" b="0" dirty="0"/>
              <a:t>the block is executed, then all statements in the block are executed. </a:t>
            </a:r>
            <a:r>
              <a:rPr lang="en-US" b="0" dirty="0" smtClean="0"/>
              <a:t>Arcs between </a:t>
            </a:r>
            <a:r>
              <a:rPr lang="en-US" b="0" dirty="0"/>
              <a:t>nodes represent possible flows of control. That is, if it is possible </a:t>
            </a:r>
            <a:r>
              <a:rPr lang="en-US" b="0" dirty="0" smtClean="0"/>
              <a:t>that block </a:t>
            </a:r>
            <a:r>
              <a:rPr lang="en-US" b="0" dirty="0"/>
              <a:t>B is executed, right after block A, then there must be an arc from block A </a:t>
            </a:r>
            <a:r>
              <a:rPr lang="en-US" b="0" dirty="0" smtClean="0"/>
              <a:t>to block </a:t>
            </a:r>
            <a:r>
              <a:rPr lang="en-US" b="0" dirty="0"/>
              <a:t>B.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27401386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/>
              <a:t>Outline of this </a:t>
            </a:r>
            <a:r>
              <a:rPr lang="th-TH" altLang="th-TH" dirty="0" smtClean="0"/>
              <a:t>presentation </a:t>
            </a:r>
            <a:r>
              <a:rPr lang="th-TH" altLang="th-TH" sz="2400" dirty="0" smtClean="0"/>
              <a:t>(</a:t>
            </a:r>
            <a:r>
              <a:rPr lang="en-US" altLang="th-TH" sz="2400" dirty="0" smtClean="0"/>
              <a:t>Cont.</a:t>
            </a:r>
            <a:r>
              <a:rPr lang="th-TH" altLang="th-TH" sz="2400" dirty="0" smtClean="0"/>
              <a:t>)</a:t>
            </a:r>
            <a:endParaRPr lang="th-TH" altLang="th-TH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 dirty="0" smtClean="0"/>
              <a:t>S</a:t>
            </a:r>
            <a:r>
              <a:rPr lang="en-US" altLang="th-TH" dirty="0" err="1" smtClean="0"/>
              <a:t>equence</a:t>
            </a:r>
            <a:r>
              <a:rPr lang="th-TH" altLang="th-TH" dirty="0" smtClean="0"/>
              <a:t> </a:t>
            </a:r>
            <a:r>
              <a:rPr lang="en-US" altLang="th-TH" dirty="0" smtClean="0"/>
              <a:t>Diagrams</a:t>
            </a:r>
            <a:endParaRPr lang="th-TH" altLang="th-TH" dirty="0"/>
          </a:p>
          <a:p>
            <a:r>
              <a:rPr lang="en-US" altLang="th-TH" dirty="0" smtClean="0"/>
              <a:t>Hierarchy </a:t>
            </a:r>
            <a:r>
              <a:rPr lang="th-TH" altLang="th-TH" dirty="0" smtClean="0"/>
              <a:t>D</a:t>
            </a:r>
            <a:r>
              <a:rPr lang="en-US" altLang="th-TH" dirty="0" err="1" smtClean="0"/>
              <a:t>iagrams</a:t>
            </a:r>
            <a:endParaRPr lang="th-TH" altLang="th-TH" dirty="0"/>
          </a:p>
          <a:p>
            <a:r>
              <a:rPr lang="en-US" altLang="th-TH" dirty="0" smtClean="0"/>
              <a:t>Control Flow Graphs</a:t>
            </a:r>
            <a:endParaRPr lang="th-TH" altLang="th-TH" dirty="0"/>
          </a:p>
          <a:p>
            <a:r>
              <a:rPr lang="en-US" altLang="th-TH" dirty="0" smtClean="0"/>
              <a:t>State Diagrams</a:t>
            </a:r>
          </a:p>
          <a:p>
            <a:r>
              <a:rPr lang="en-US" altLang="th-TH" dirty="0" smtClean="0"/>
              <a:t>Lattice Models</a:t>
            </a:r>
            <a:endParaRPr lang="th-TH" altLang="th-TH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5791200"/>
            <a:ext cx="82764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th-TH" sz="1600" dirty="0" err="1"/>
              <a:t>Reference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to</a:t>
            </a:r>
            <a:r>
              <a:rPr lang="th-TH" altLang="th-TH" sz="1600" dirty="0"/>
              <a:t> </a:t>
            </a:r>
            <a:r>
              <a:rPr lang="th-TH" altLang="th-TH" sz="1600" dirty="0" err="1"/>
              <a:t>Chapter</a:t>
            </a:r>
            <a:r>
              <a:rPr lang="th-TH" altLang="th-TH" sz="1600" dirty="0"/>
              <a:t> </a:t>
            </a:r>
            <a:r>
              <a:rPr lang="th-TH" altLang="th-TH" sz="1600" dirty="0" smtClean="0"/>
              <a:t>1 </a:t>
            </a:r>
            <a:r>
              <a:rPr lang="th-TH" altLang="th-TH" sz="1600" dirty="0" err="1"/>
              <a:t>of</a:t>
            </a:r>
            <a:r>
              <a:rPr lang="th-TH" altLang="th-TH" sz="1600" dirty="0"/>
              <a:t> “</a:t>
            </a:r>
            <a:r>
              <a:rPr lang="th-TH" altLang="th-TH" sz="1600" dirty="0" err="1"/>
              <a:t>Software</a:t>
            </a:r>
            <a:r>
              <a:rPr lang="th-TH" altLang="th-TH" sz="1600" dirty="0"/>
              <a:t> </a:t>
            </a:r>
            <a:r>
              <a:rPr lang="th-TH" altLang="th-TH" sz="1600" dirty="0" err="1"/>
              <a:t>Engineering</a:t>
            </a:r>
            <a:r>
              <a:rPr lang="th-TH" altLang="th-TH" sz="1600" dirty="0"/>
              <a:t> </a:t>
            </a:r>
            <a:r>
              <a:rPr lang="th-TH" altLang="th-TH" sz="1600" dirty="0" err="1"/>
              <a:t>with</a:t>
            </a:r>
            <a:r>
              <a:rPr lang="th-TH" altLang="th-TH" sz="1600" dirty="0"/>
              <a:t> </a:t>
            </a:r>
            <a:r>
              <a:rPr lang="en-US" altLang="th-TH" sz="1600" dirty="0" err="1" smtClean="0"/>
              <a:t>Schaum’s</a:t>
            </a:r>
            <a:r>
              <a:rPr lang="en-US" altLang="th-TH" sz="1600" dirty="0" smtClean="0"/>
              <a:t> Out Line</a:t>
            </a:r>
            <a:r>
              <a:rPr lang="th-TH" altLang="th-TH" sz="1600" dirty="0" smtClean="0"/>
              <a:t>”, </a:t>
            </a:r>
            <a:r>
              <a:rPr lang="th-TH" altLang="th-TH" sz="1600" dirty="0" err="1" smtClean="0"/>
              <a:t>McGraw</a:t>
            </a:r>
            <a:r>
              <a:rPr lang="th-TH" altLang="th-TH" sz="1600" dirty="0" smtClean="0"/>
              <a:t>-</a:t>
            </a:r>
            <a:r>
              <a:rPr lang="th-TH" altLang="th-TH" sz="1600" dirty="0" err="1" smtClean="0"/>
              <a:t>Hill</a:t>
            </a:r>
            <a:r>
              <a:rPr lang="th-TH" altLang="th-TH" sz="1600" dirty="0"/>
              <a:t>, </a:t>
            </a:r>
            <a:r>
              <a:rPr lang="th-TH" altLang="th-TH" sz="1600" dirty="0" smtClean="0"/>
              <a:t>2002.</a:t>
            </a:r>
            <a:endParaRPr lang="th-TH" altLang="th-TH" sz="1600" dirty="0"/>
          </a:p>
        </p:txBody>
      </p:sp>
    </p:spTree>
    <p:extLst>
      <p:ext uri="{BB962C8B-B14F-4D97-AF65-F5344CB8AC3E}">
        <p14:creationId xmlns:p14="http://schemas.microsoft.com/office/powerpoint/2010/main" val="33575336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sz="2600" b="1" dirty="0"/>
              <a:t>The following are rules for correct control flow diagrams:</a:t>
            </a:r>
            <a:endParaRPr lang="th-TH" altLang="th-TH" sz="2600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609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1</a:t>
            </a:r>
            <a:r>
              <a:rPr lang="en-US" b="0" dirty="0"/>
              <a:t>. There must be one start node.</a:t>
            </a:r>
          </a:p>
          <a:p>
            <a:pPr marL="0" indent="0" algn="thaiDist">
              <a:buNone/>
            </a:pPr>
            <a:r>
              <a:rPr lang="en-US" b="0" dirty="0"/>
              <a:t>2. From the start node, there must be a path to each node.</a:t>
            </a:r>
          </a:p>
          <a:p>
            <a:pPr marL="0" indent="0" algn="thaiDist">
              <a:buNone/>
            </a:pPr>
            <a:r>
              <a:rPr lang="en-US" b="0" dirty="0"/>
              <a:t>3. From each node, there must be a path to a halt node.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38078585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Example-13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911564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2-13 </a:t>
            </a:r>
            <a:r>
              <a:rPr lang="en-US" b="0" dirty="0"/>
              <a:t>Control flow graph for triangle program.</a:t>
            </a:r>
            <a:r>
              <a:rPr lang="en-US" b="0" dirty="0" smtClean="0">
                <a:solidFill>
                  <a:srgbClr val="FFFFFF"/>
                </a:solidFill>
              </a:rPr>
              <a:t> </a:t>
            </a:r>
            <a:endParaRPr lang="th-TH" altLang="th-TH" dirty="0" smtClean="0">
              <a:solidFill>
                <a:srgbClr val="FFFFFF"/>
              </a:solidFill>
            </a:endParaRPr>
          </a:p>
          <a:p>
            <a:pPr marL="0" indent="0" algn="ctr">
              <a:buFontTx/>
              <a:buNone/>
            </a:pP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3816424" cy="4102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3974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2.10 </a:t>
            </a:r>
            <a:r>
              <a:rPr lang="en-US" dirty="0"/>
              <a:t>State Diagrams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609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The state of a machine or program is the collection of all the values of all </a:t>
            </a:r>
            <a:r>
              <a:rPr lang="en-US" sz="3200" b="0" dirty="0" smtClean="0"/>
              <a:t>the variables</a:t>
            </a:r>
            <a:r>
              <a:rPr lang="en-US" sz="3200" b="0" dirty="0"/>
              <a:t>, registers, and so on. A state diagram shows the states of the system </a:t>
            </a:r>
            <a:r>
              <a:rPr lang="en-US" sz="3200" b="0" dirty="0" smtClean="0"/>
              <a:t>and the </a:t>
            </a:r>
            <a:r>
              <a:rPr lang="en-US" sz="3200" b="0" dirty="0"/>
              <a:t>possible transitions between these states.</a:t>
            </a:r>
            <a:endParaRPr lang="th-TH" altLang="th-TH" sz="3200" dirty="0"/>
          </a:p>
        </p:txBody>
      </p:sp>
    </p:spTree>
    <p:extLst>
      <p:ext uri="{BB962C8B-B14F-4D97-AF65-F5344CB8AC3E}">
        <p14:creationId xmlns:p14="http://schemas.microsoft.com/office/powerpoint/2010/main" val="35829330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sz="3000" b="1" dirty="0"/>
              <a:t>The following are rules for correct state diagrams:</a:t>
            </a:r>
            <a:endParaRPr lang="th-TH" altLang="th-TH" sz="3000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609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000" b="0" dirty="0"/>
              <a:t>1. There is one initial state.</a:t>
            </a:r>
          </a:p>
          <a:p>
            <a:pPr marL="0" indent="0" algn="thaiDist">
              <a:buNone/>
            </a:pPr>
            <a:r>
              <a:rPr lang="en-US" sz="3000" b="0" dirty="0"/>
              <a:t>2. Every state can be reached from the initial state.</a:t>
            </a:r>
          </a:p>
          <a:p>
            <a:pPr marL="0" indent="0" algn="thaiDist">
              <a:buNone/>
            </a:pPr>
            <a:r>
              <a:rPr lang="en-US" sz="3000" b="0" dirty="0"/>
              <a:t>3. From each state, there must be a path to a stop state.</a:t>
            </a:r>
          </a:p>
          <a:p>
            <a:pPr marL="0" indent="0" algn="thaiDist">
              <a:buNone/>
            </a:pPr>
            <a:r>
              <a:rPr lang="en-US" sz="3000" b="0" dirty="0"/>
              <a:t>4. Every transition between states must be labeled with an event that will</a:t>
            </a:r>
          </a:p>
          <a:p>
            <a:pPr marL="0" indent="0" algn="thaiDist">
              <a:buNone/>
            </a:pPr>
            <a:r>
              <a:rPr lang="en-US" sz="3000" b="0" dirty="0"/>
              <a:t>cause that transition.</a:t>
            </a:r>
            <a:endParaRPr lang="th-TH" altLang="th-TH" sz="3000" dirty="0"/>
          </a:p>
        </p:txBody>
      </p:sp>
    </p:spTree>
    <p:extLst>
      <p:ext uri="{BB962C8B-B14F-4D97-AF65-F5344CB8AC3E}">
        <p14:creationId xmlns:p14="http://schemas.microsoft.com/office/powerpoint/2010/main" val="779674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Example-14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2-14 </a:t>
            </a:r>
            <a:r>
              <a:rPr lang="en-US" b="0" dirty="0"/>
              <a:t>State diagram for a fixed-size </a:t>
            </a:r>
            <a:r>
              <a:rPr lang="en-US" b="0" dirty="0" smtClean="0"/>
              <a:t>stack</a:t>
            </a: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7326513" cy="25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662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Example-15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2-15 </a:t>
            </a:r>
            <a:r>
              <a:rPr lang="en-US" b="0" dirty="0"/>
              <a:t>State diagrams showing error </a:t>
            </a:r>
            <a:r>
              <a:rPr lang="en-US" b="0" dirty="0" smtClean="0"/>
              <a:t>transitions</a:t>
            </a: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40" y="2364078"/>
            <a:ext cx="7463592" cy="250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849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2.12 </a:t>
            </a:r>
            <a:r>
              <a:rPr lang="en-US" dirty="0"/>
              <a:t>Lattice Models</a:t>
            </a:r>
            <a:endParaRPr lang="th-TH" altLang="th-TH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6096"/>
            <a:ext cx="8062664" cy="4323184"/>
          </a:xfrm>
        </p:spPr>
        <p:txBody>
          <a:bodyPr/>
          <a:lstStyle/>
          <a:p>
            <a:pPr marL="0" indent="0" algn="thaiDist">
              <a:buNone/>
            </a:pPr>
            <a:r>
              <a:rPr lang="en-US" sz="3200" b="0" dirty="0" smtClean="0"/>
              <a:t>      </a:t>
            </a:r>
            <a:r>
              <a:rPr lang="en-US" sz="3200" b="0" dirty="0"/>
              <a:t>A lattice is a mathematical structure that shows set relationships. Although </a:t>
            </a:r>
            <a:r>
              <a:rPr lang="en-US" sz="3200" b="0" dirty="0" smtClean="0"/>
              <a:t>not used </a:t>
            </a:r>
            <a:r>
              <a:rPr lang="en-US" sz="3200" b="0" dirty="0"/>
              <a:t>in software development very often, it is being used more to show </a:t>
            </a:r>
            <a:r>
              <a:rPr lang="en-US" sz="3200" b="0" dirty="0" smtClean="0"/>
              <a:t>the relationships </a:t>
            </a:r>
            <a:r>
              <a:rPr lang="en-US" sz="3200" b="0" dirty="0"/>
              <a:t>between sets of functions and attributes.</a:t>
            </a:r>
            <a:endParaRPr lang="th-TH" altLang="th-TH" sz="3200" dirty="0"/>
          </a:p>
        </p:txBody>
      </p:sp>
    </p:spTree>
    <p:extLst>
      <p:ext uri="{BB962C8B-B14F-4D97-AF65-F5344CB8AC3E}">
        <p14:creationId xmlns:p14="http://schemas.microsoft.com/office/powerpoint/2010/main" val="37807136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dirty="0" smtClean="0"/>
              <a:t>Example-16</a:t>
            </a:r>
            <a:endParaRPr lang="th-TH" altLang="th-TH" dirty="0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>
                <a:solidFill>
                  <a:srgbClr val="FFFFFF"/>
                </a:solidFill>
              </a:rPr>
              <a:t>Fig. </a:t>
            </a:r>
            <a:r>
              <a:rPr lang="en-US" b="0" dirty="0" smtClean="0">
                <a:solidFill>
                  <a:srgbClr val="FFFFFF"/>
                </a:solidFill>
              </a:rPr>
              <a:t>2-16 </a:t>
            </a:r>
            <a:r>
              <a:rPr lang="en-US" b="0" dirty="0"/>
              <a:t>Lattice model for stack example</a:t>
            </a:r>
            <a:endParaRPr lang="th-TH" altLang="th-TH" dirty="0">
              <a:solidFill>
                <a:srgbClr val="FFFF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3"/>
            <a:ext cx="6408712" cy="326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79925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</a:t>
            </a:r>
            <a:r>
              <a:rPr lang="en-US" altLang="th-TH" sz="3200" b="1" dirty="0" smtClean="0"/>
              <a:t>3: </a:t>
            </a:r>
            <a:r>
              <a:rPr lang="en-US" altLang="th-TH" sz="3200" b="1" dirty="0" smtClean="0"/>
              <a:t>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 smtClean="0"/>
              <a:t>2.1 The </a:t>
            </a:r>
            <a:r>
              <a:rPr lang="th-TH" altLang="th-TH" dirty="0" smtClean="0"/>
              <a:t>Software Process </a:t>
            </a:r>
            <a:r>
              <a:rPr lang="en-US" altLang="th-TH" dirty="0" smtClean="0"/>
              <a:t>Models</a:t>
            </a:r>
            <a:endParaRPr lang="th-TH" altLang="th-TH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820891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>
                <a:solidFill>
                  <a:srgbClr val="FF0000"/>
                </a:solidFill>
              </a:rPr>
              <a:t>A software process model (SPM) </a:t>
            </a:r>
            <a:r>
              <a:rPr lang="en-US" b="0" dirty="0" smtClean="0"/>
              <a:t>describes the processes </a:t>
            </a:r>
            <a:r>
              <a:rPr lang="en-US" b="0" dirty="0"/>
              <a:t>that are done to </a:t>
            </a:r>
            <a:r>
              <a:rPr lang="en-US" b="0" dirty="0" smtClean="0"/>
              <a:t>achieve software </a:t>
            </a:r>
            <a:r>
              <a:rPr lang="en-US" b="0" dirty="0"/>
              <a:t>development. A software process model </a:t>
            </a:r>
            <a:r>
              <a:rPr lang="en-US" b="0" dirty="0" smtClean="0"/>
              <a:t>   usually </a:t>
            </a:r>
            <a:r>
              <a:rPr lang="en-US" b="0" dirty="0"/>
              <a:t>includes the following</a:t>
            </a:r>
            <a:r>
              <a:rPr lang="en-US" b="0" dirty="0" smtClean="0"/>
              <a:t>:</a:t>
            </a:r>
            <a:endParaRPr lang="th-TH" b="0" dirty="0" smtClean="0"/>
          </a:p>
          <a:p>
            <a:r>
              <a:rPr lang="en-US" b="0" dirty="0"/>
              <a:t>Tasks</a:t>
            </a:r>
          </a:p>
          <a:p>
            <a:r>
              <a:rPr lang="en-US" b="0" dirty="0" smtClean="0"/>
              <a:t>Artifacts </a:t>
            </a:r>
            <a:r>
              <a:rPr lang="en-US" b="0" dirty="0"/>
              <a:t>(files, data, etc.)</a:t>
            </a:r>
          </a:p>
          <a:p>
            <a:r>
              <a:rPr lang="en-US" b="0" dirty="0" smtClean="0"/>
              <a:t>Actors</a:t>
            </a:r>
            <a:endParaRPr lang="en-US" b="0" dirty="0"/>
          </a:p>
          <a:p>
            <a:r>
              <a:rPr lang="en-US" b="0" dirty="0" smtClean="0"/>
              <a:t>Decisions </a:t>
            </a:r>
            <a:r>
              <a:rPr lang="en-US" b="0" dirty="0"/>
              <a:t>(optional)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8458200" cy="1143000"/>
          </a:xfrm>
          <a:noFill/>
          <a:ln/>
        </p:spPr>
        <p:txBody>
          <a:bodyPr/>
          <a:lstStyle/>
          <a:p>
            <a:r>
              <a:rPr lang="en-US" sz="3000" dirty="0"/>
              <a:t>The following are rules and interpretations for correct process models:</a:t>
            </a:r>
            <a:endParaRPr lang="th-TH" altLang="th-TH" sz="3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50696" cy="4114800"/>
          </a:xfrm>
          <a:noFill/>
          <a:ln/>
        </p:spPr>
        <p:txBody>
          <a:bodyPr/>
          <a:lstStyle/>
          <a:p>
            <a:r>
              <a:rPr lang="en-US" b="0" dirty="0"/>
              <a:t>Two tasks cannot be connected by an arc. Tasks must be separated by artifacts.</a:t>
            </a:r>
          </a:p>
          <a:p>
            <a:r>
              <a:rPr lang="en-US" b="0" dirty="0"/>
              <a:t> A task is not executable until its input artifacts exist.</a:t>
            </a:r>
          </a:p>
          <a:p>
            <a:r>
              <a:rPr lang="en-US" b="0" dirty="0"/>
              <a:t> There are one or more start tasks and one or more terminal tasks.</a:t>
            </a:r>
          </a:p>
          <a:p>
            <a:r>
              <a:rPr lang="en-US" b="0" dirty="0"/>
              <a:t> All tasks must be reachable from the start task.</a:t>
            </a:r>
          </a:p>
          <a:p>
            <a:r>
              <a:rPr lang="en-US" b="0" dirty="0"/>
              <a:t> There is a path from every task to the terminal task.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h-TH" dirty="0" smtClean="0"/>
              <a:t>Example</a:t>
            </a:r>
            <a:endParaRPr lang="th-TH" altLang="th-TH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4395" y="1988840"/>
            <a:ext cx="7952061" cy="4114800"/>
          </a:xfrm>
          <a:noFill/>
          <a:ln/>
        </p:spPr>
        <p:txBody>
          <a:bodyPr/>
          <a:lstStyle/>
          <a:p>
            <a:pPr marL="0" indent="0" algn="just">
              <a:buNone/>
            </a:pPr>
            <a:r>
              <a:rPr lang="en-US" b="0" dirty="0" smtClean="0"/>
              <a:t>     the </a:t>
            </a:r>
            <a:r>
              <a:rPr lang="en-US" b="0" dirty="0"/>
              <a:t>software process model can describe what is supposed </a:t>
            </a:r>
            <a:r>
              <a:rPr lang="en-US" b="0" dirty="0" smtClean="0"/>
              <a:t>to happen</a:t>
            </a:r>
            <a:r>
              <a:rPr lang="en-US" b="0" dirty="0"/>
              <a:t>. Prescriptive software process models can be used to describe the </a:t>
            </a:r>
            <a:r>
              <a:rPr lang="en-US" b="0" dirty="0" smtClean="0"/>
              <a:t>standard software </a:t>
            </a:r>
            <a:r>
              <a:rPr lang="en-US" b="0" dirty="0"/>
              <a:t>development process. These can be used as training tools for new </a:t>
            </a:r>
            <a:r>
              <a:rPr lang="en-US" b="0" dirty="0" smtClean="0"/>
              <a:t>hires, for </a:t>
            </a:r>
            <a:r>
              <a:rPr lang="en-US" b="0" dirty="0"/>
              <a:t>reference for uncommon occurrences, and for documenting what is supposed</a:t>
            </a:r>
          </a:p>
          <a:p>
            <a:pPr marL="0" indent="0" algn="just">
              <a:buNone/>
            </a:pPr>
            <a:r>
              <a:rPr lang="en-US" b="0" dirty="0"/>
              <a:t>to be happening.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h-TH" dirty="0" smtClean="0"/>
              <a:t>Example-1</a:t>
            </a:r>
            <a:endParaRPr lang="th-TH" altLang="th-TH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5373216"/>
            <a:ext cx="7772400" cy="613780"/>
          </a:xfrm>
          <a:noFill/>
          <a:ln/>
        </p:spPr>
        <p:txBody>
          <a:bodyPr/>
          <a:lstStyle/>
          <a:p>
            <a:pPr marL="0" indent="0" algn="ctr">
              <a:buNone/>
            </a:pPr>
            <a:r>
              <a:rPr lang="en-US" b="0" dirty="0"/>
              <a:t>Fig. </a:t>
            </a:r>
            <a:r>
              <a:rPr lang="en-US" b="0" dirty="0" smtClean="0"/>
              <a:t>2-2. </a:t>
            </a:r>
            <a:r>
              <a:rPr lang="en-US" b="0" dirty="0"/>
              <a:t>Process diagram for unit </a:t>
            </a:r>
            <a:endParaRPr lang="th-TH" altLang="th-TH" dirty="0"/>
          </a:p>
          <a:p>
            <a:pPr marL="0" indent="0" algn="ctr">
              <a:buNone/>
            </a:pPr>
            <a:endParaRPr lang="th-TH" alt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8136904" cy="3139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h-TH" dirty="0" smtClean="0"/>
              <a:t>Example-2</a:t>
            </a:r>
            <a:endParaRPr lang="th-TH" altLang="th-TH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584" y="5373216"/>
            <a:ext cx="7772400" cy="61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0" dirty="0" smtClean="0"/>
              <a:t>Fig. 2-2 </a:t>
            </a:r>
            <a:r>
              <a:rPr lang="en-US" b="0" dirty="0"/>
              <a:t>Process model with decisions</a:t>
            </a:r>
            <a:r>
              <a:rPr lang="en-US" b="0" dirty="0" smtClean="0"/>
              <a:t> </a:t>
            </a:r>
            <a:endParaRPr lang="th-TH" altLang="th-TH" dirty="0" smtClean="0"/>
          </a:p>
          <a:p>
            <a:pPr marL="0" indent="0" algn="ctr">
              <a:buFontTx/>
              <a:buNone/>
            </a:pPr>
            <a:endParaRPr lang="th-TH" alt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28800"/>
            <a:ext cx="8019533" cy="33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Data Flow Diagrams</a:t>
            </a:r>
            <a:endParaRPr lang="th-TH" altLang="th-TH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pPr marL="0" indent="0" algn="thaiDist">
              <a:buNone/>
            </a:pPr>
            <a:r>
              <a:rPr lang="en-US" b="0" dirty="0" smtClean="0"/>
              <a:t>      One </a:t>
            </a:r>
            <a:r>
              <a:rPr lang="en-US" b="0" dirty="0"/>
              <a:t>of the most basic diagrams in software development is the data flow </a:t>
            </a:r>
            <a:r>
              <a:rPr lang="en-US" b="0" dirty="0" smtClean="0"/>
              <a:t>diagram. A </a:t>
            </a:r>
            <a:r>
              <a:rPr lang="en-US" b="0" dirty="0"/>
              <a:t>data flow diagram shows the flow of the data among a set of components. </a:t>
            </a:r>
            <a:r>
              <a:rPr lang="en-US" b="0" dirty="0" smtClean="0"/>
              <a:t>The components </a:t>
            </a:r>
            <a:r>
              <a:rPr lang="en-US" b="0" dirty="0"/>
              <a:t>may be tasks, software components, or even abstractions of </a:t>
            </a:r>
            <a:r>
              <a:rPr lang="en-US" b="0" dirty="0" smtClean="0"/>
              <a:t>the functionality </a:t>
            </a:r>
            <a:r>
              <a:rPr lang="en-US" b="0" dirty="0"/>
              <a:t>that will be included in the software system. The actors are </a:t>
            </a:r>
            <a:r>
              <a:rPr lang="en-US" b="0" dirty="0" smtClean="0"/>
              <a:t>not included </a:t>
            </a:r>
            <a:r>
              <a:rPr lang="en-US" b="0" dirty="0"/>
              <a:t>in the data flow diagram. The sequence of actions can often be inferred</a:t>
            </a:r>
          </a:p>
          <a:p>
            <a:pPr marL="0" indent="0" algn="thaiDist">
              <a:buNone/>
            </a:pPr>
            <a:r>
              <a:rPr lang="en-US" b="0" dirty="0"/>
              <a:t>from the sequence of activity boxes.</a:t>
            </a:r>
            <a:endParaRPr lang="th-TH" altLang="th-TH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1859</TotalTime>
  <Words>1473</Words>
  <Application>Microsoft Office PowerPoint</Application>
  <PresentationFormat>On-screen Show (4:3)</PresentationFormat>
  <Paragraphs>117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Contemporary</vt:lpstr>
      <vt:lpstr>Chapter 3 : Software Process and Other Models </vt:lpstr>
      <vt:lpstr>Outline of this presentation</vt:lpstr>
      <vt:lpstr>Outline of this presentation (Cont.)</vt:lpstr>
      <vt:lpstr>2.1 The Software Process Models</vt:lpstr>
      <vt:lpstr>The following are rules and interpretations for correct process models:</vt:lpstr>
      <vt:lpstr>Example</vt:lpstr>
      <vt:lpstr>Example-1</vt:lpstr>
      <vt:lpstr>Example-2</vt:lpstr>
      <vt:lpstr>2.2 Data Flow Diagrams</vt:lpstr>
      <vt:lpstr>The following are rules and interpretations for correct data flow diagrams:</vt:lpstr>
      <vt:lpstr>Example-3</vt:lpstr>
      <vt:lpstr>Example-4</vt:lpstr>
      <vt:lpstr>2.3 Petri Net Models</vt:lpstr>
      <vt:lpstr>Example-5</vt:lpstr>
      <vt:lpstr>2.4 Object Models</vt:lpstr>
      <vt:lpstr>Example-6</vt:lpstr>
      <vt:lpstr>Example-7</vt:lpstr>
      <vt:lpstr>2.4.1 EXISTENCE DEPENDENCY</vt:lpstr>
      <vt:lpstr>Example-8</vt:lpstr>
      <vt:lpstr>2.4.2 INSTANCE DIAGRAMS</vt:lpstr>
      <vt:lpstr>Example-9</vt:lpstr>
      <vt:lpstr>2.5 Use Case Diagrams</vt:lpstr>
      <vt:lpstr>Example-10</vt:lpstr>
      <vt:lpstr>2.6 Scenarios</vt:lpstr>
      <vt:lpstr>2.7 Sequence Diagrams</vt:lpstr>
      <vt:lpstr>Example-11</vt:lpstr>
      <vt:lpstr>2.8 Hierarchy Diagrams</vt:lpstr>
      <vt:lpstr>Example-12</vt:lpstr>
      <vt:lpstr>2.9 Control Flow Graphs</vt:lpstr>
      <vt:lpstr>The following are rules for correct control flow diagrams:</vt:lpstr>
      <vt:lpstr>Example-13</vt:lpstr>
      <vt:lpstr>2.10 State Diagrams</vt:lpstr>
      <vt:lpstr>The following are rules for correct state diagrams:</vt:lpstr>
      <vt:lpstr>Example-14</vt:lpstr>
      <vt:lpstr>Example-15</vt:lpstr>
      <vt:lpstr>2.12 Lattice Models</vt:lpstr>
      <vt:lpstr>Example-16</vt:lpstr>
      <vt:lpstr>Chapter 3: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LeeYea</cp:lastModifiedBy>
  <cp:revision>71</cp:revision>
  <dcterms:created xsi:type="dcterms:W3CDTF">1997-11-07T14:07:18Z</dcterms:created>
  <dcterms:modified xsi:type="dcterms:W3CDTF">2014-04-26T19:56:10Z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